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1" Type="http://schemas.openxmlformats.org/officeDocument/2006/relationships/viewProps" Target="viewProps.xml" /><Relationship Id="rId10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3" Type="http://schemas.openxmlformats.org/officeDocument/2006/relationships/tableStyles" Target="tableStyles.xml" /><Relationship Id="rId10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jp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7.png" /><Relationship Id="rId2" Type="http://schemas.openxmlformats.org/officeDocument/2006/relationships/image" Target="../media/image36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jp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Squamous Cell Carcinoma of the Esophagus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 Depends upon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(T1): 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(T1b): 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(T2/3): Chemo+Radiation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(M1): Chemotherapy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Patients with locally-advanced esophageal cancer often have localized spread of cancer cells in the surrounding area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</p:txBody>
      </p:sp>
      <p:pic>
        <p:nvPicPr>
          <p:cNvPr descr="images/Eso_tumor100_resection_intr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locally-advanced cancers are treated with surgery alone…</a:t>
            </a:r>
          </a:p>
          <a:p>
            <a:pPr lvl="0" indent="0" marL="0">
              <a:buNone/>
            </a:pPr>
            <a:r>
              <a:rPr/>
              <a:t>There is a risk that cancer cells can be left behind</a:t>
            </a:r>
          </a:p>
        </p:txBody>
      </p:sp>
      <p:pic>
        <p:nvPicPr>
          <p:cNvPr descr="images/Eso_tumor100_resection_po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1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4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is helpful to start with therapy </a:t>
            </a:r>
            <a:r>
              <a:rPr i="1"/>
              <a:t>before</a:t>
            </a:r>
            <a:r>
              <a:rPr/>
              <a:t> surgery that will shrink the cancer.</a:t>
            </a:r>
          </a:p>
        </p:txBody>
      </p:sp>
      <p:pic>
        <p:nvPicPr>
          <p:cNvPr descr="images/Eso_Tumor_00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after 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</p:txBody>
      </p:sp>
      <p:pic>
        <p:nvPicPr>
          <p:cNvPr descr="images/Eso_tumor00_resection1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Eso_tumor00_resection2_16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Preoperative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surgery is then performed…</a:t>
            </a:r>
          </a:p>
          <a:p>
            <a:pPr lvl="0" indent="0" marL="0">
              <a:buNone/>
            </a:pPr>
            <a:r>
              <a:rPr/>
              <a:t>The risk of cancer recurrence is minimized</a:t>
            </a:r>
          </a:p>
        </p:txBody>
      </p:sp>
      <p:pic>
        <p:nvPicPr>
          <p:cNvPr descr="images/ivor_lewis_simple2_9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Patients were treated in two groups: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Surgery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+ Radiation CROSS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363 patients with esophageal cancer studied</a:t>
                </a:r>
              </a:p>
              <a:p>
                <a:pPr lvl="0" indent="0" marL="0">
                  <a:buNone/>
                </a:pPr>
                <a:r>
                  <a:rPr/>
                  <a:t>Chemotherapy + radiation together over 6 wks</a:t>
                </a:r>
              </a:p>
              <a:p>
                <a:pPr lvl="0" indent="0" marL="0">
                  <a:buNone/>
                </a:pPr>
                <a:r>
                  <a:rPr b="1"/>
                  <a:t>Surgery Alone</a:t>
                </a:r>
              </a:p>
              <a:p>
                <a:pPr lvl="0" indent="0" marL="0">
                  <a:buNone/>
                </a:pPr>
                <a:r>
                  <a:rPr/>
                  <a:t>vs</a:t>
                </a:r>
              </a:p>
              <a:p>
                <a:pPr lvl="0" indent="0" marL="0">
                  <a:buNone/>
                </a:pPr>
                <a:r>
                  <a:rPr b="1"/>
                  <a:t>Chemo + Radiation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Longer Survival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CROSS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Typical schedule for chemotherapy + radiation:</a:t>
            </a:r>
          </a:p>
          <a:p>
            <a:pPr lvl="0"/>
            <a:r>
              <a:rPr/>
              <a:t>Chemotherapy once per week for six weeks</a:t>
            </a:r>
          </a:p>
          <a:p>
            <a:pPr lvl="0"/>
            <a:r>
              <a:rPr/>
              <a:t>Radiation five days per week for six weeks (28)</a:t>
            </a:r>
          </a:p>
          <a:p>
            <a:pPr lvl="0"/>
            <a:r>
              <a:rPr/>
              <a:t>PET scan (or CT) 4 weeks after the end of radiation</a:t>
            </a:r>
          </a:p>
          <a:p>
            <a:pPr lvl="0"/>
            <a:r>
              <a:rPr/>
              <a:t>Surgery 8 weeks after the end of radiation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 + Radiation - 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Kills cancer cells in the esophagus and lymph nodes</a:t>
            </a:r>
          </a:p>
          <a:p>
            <a:pPr lvl="0" indent="0" marL="0">
              <a:buNone/>
            </a:pPr>
            <a:r>
              <a:rPr/>
              <a:t>Can also irritate the lining of the esophagus.</a:t>
            </a:r>
          </a:p>
          <a:p>
            <a:pPr lvl="0" indent="0" marL="0">
              <a:buNone/>
            </a:pPr>
            <a:r>
              <a:rPr/>
              <a:t>Swallowing can be difficult the last 2 weeks.</a:t>
            </a:r>
          </a:p>
          <a:p>
            <a:pPr lvl="0" indent="0" marL="0">
              <a:buNone/>
            </a:pPr>
            <a:r>
              <a:rPr/>
              <a:t>Feeding tube may be needed for hydration/nutrition.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Chemotherapy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chemotherapy is administered by vein.</a:t>
            </a:r>
          </a:p>
          <a:p>
            <a:pPr lvl="0" indent="0" marL="0">
              <a:buNone/>
            </a:pPr>
            <a:r>
              <a:rPr/>
              <a:t>Several options exist to administer chemotherapy:</a:t>
            </a:r>
          </a:p>
          <a:p>
            <a:pPr lvl="0"/>
            <a:r>
              <a:rPr/>
              <a:t>Intravenous catheter in peripheral veins</a:t>
            </a:r>
          </a:p>
          <a:p>
            <a:pPr lvl="0"/>
            <a:r>
              <a:rPr/>
              <a:t>Peripheral Intravenous Central Catheter (PICC)</a:t>
            </a:r>
          </a:p>
          <a:p>
            <a:pPr lvl="0"/>
            <a:r>
              <a:rPr/>
              <a:t>Central Venous port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Intravenous Catheter in Peripheral Vein (“IV”)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IV catheter placed in vein of hand or arm</a:t>
            </a:r>
          </a:p>
          <a:p>
            <a:pPr lvl="0"/>
            <a:r>
              <a:rPr/>
              <a:t>Allows administration of chemo and fluids</a:t>
            </a:r>
          </a:p>
          <a:p>
            <a:pPr lvl="0"/>
            <a:r>
              <a:rPr/>
              <a:t>Placed for each dose</a:t>
            </a:r>
          </a:p>
          <a:p>
            <a:pPr lvl="0"/>
            <a:r>
              <a:rPr/>
              <a:t>Removed that day</a:t>
            </a:r>
          </a:p>
          <a:p>
            <a:pPr lvl="0"/>
            <a:r>
              <a:rPr/>
              <a:t>Not suitable for FLOT chemo</a:t>
            </a:r>
          </a:p>
        </p:txBody>
      </p:sp>
      <p:pic>
        <p:nvPicPr>
          <p:cNvPr descr="images/access_peripheral-venous-catheter-427167-7_960_720-pixab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0" y="1193800"/>
            <a:ext cx="27940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Implantable device makes chemo easier</a:t>
            </a:r>
          </a:p>
          <a:p>
            <a:pPr lvl="0"/>
            <a:r>
              <a:rPr/>
              <a:t>May shower in 24 hrs</a:t>
            </a:r>
          </a:p>
          <a:p>
            <a:pPr lvl="0"/>
            <a:r>
              <a:rPr/>
              <a:t>No special care at home</a:t>
            </a:r>
          </a:p>
          <a:p>
            <a:pPr lvl="0"/>
            <a:r>
              <a:rPr/>
              <a:t>OK for FLOT chemo</a:t>
            </a:r>
          </a:p>
          <a:p>
            <a:pPr lvl="0"/>
            <a:r>
              <a:rPr/>
              <a:t>Allows for blood draws</a:t>
            </a:r>
          </a:p>
        </p:txBody>
      </p:sp>
      <p:pic>
        <p:nvPicPr>
          <p:cNvPr descr="images/access_cv_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Implanted under skin</a:t>
            </a:r>
          </a:p>
          <a:p>
            <a:pPr lvl="0"/>
            <a:r>
              <a:rPr/>
              <a:t>Neck incision (1/4”)</a:t>
            </a:r>
          </a:p>
          <a:p>
            <a:pPr lvl="0"/>
            <a:r>
              <a:rPr/>
              <a:t>Incision below the collarbone</a:t>
            </a:r>
          </a:p>
          <a:p>
            <a:pPr lvl="0"/>
            <a:r>
              <a:rPr/>
              <a:t>Sutures dissolve</a:t>
            </a:r>
          </a:p>
          <a:p>
            <a:pPr lvl="0"/>
            <a:r>
              <a:rPr/>
              <a:t>“Superglue” on incisions</a:t>
            </a:r>
          </a:p>
        </p:txBody>
      </p:sp>
      <p:pic>
        <p:nvPicPr>
          <p:cNvPr descr="images/access_cv_port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Central Venous 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it is time for chemotherapy, a needle is inserted through the skin into the port</a:t>
            </a:r>
          </a:p>
        </p:txBody>
      </p:sp>
      <p:pic>
        <p:nvPicPr>
          <p:cNvPr descr="images/access_cv_port_detail_17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CT or PET scan performed after initial therapy</a:t>
            </a:r>
          </a:p>
          <a:p>
            <a:pPr lvl="0" indent="0" marL="0">
              <a:buNone/>
            </a:pPr>
            <a:br/>
          </a:p>
          <a:p>
            <a:pPr lvl="0"/>
            <a:r>
              <a:rPr/>
              <a:t>Surgery performed after restaging</a:t>
            </a:r>
          </a:p>
          <a:p>
            <a:pPr lvl="0"/>
            <a:r>
              <a:rPr/>
              <a:t>Timing depends upon recovery from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Endoscopy after Initial Therapy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Performed to look for signs of persistent cancer</a:t>
                </a:r>
              </a:p>
              <a:p>
                <a:pPr lvl="0" indent="0" marL="0">
                  <a:buNone/>
                </a:pPr>
                <a:r>
                  <a:rPr/>
                  <a:t>Biopsies show no cancer in 75% of cases</a:t>
                </a:r>
              </a:p>
              <a:p>
                <a:pPr lvl="0" indent="0" marL="0">
                  <a:buNone/>
                </a:pPr>
                <a:r>
                  <a:rPr/>
                  <a:t>Disappearance of cancer in 40% of cases - Persistent cancer in 60%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cancer cells can hide in the wall of the esophagus</a:t>
                </a:r>
              </a:p>
              <a:p>
                <a:pPr lvl="0" indent="0" marL="0">
                  <a:buNone/>
                </a:pPr>
                <a:r>
                  <a:rPr/>
                  <a:t>Regular endoscopy is important to look for regrowth of cancer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recommended for all patients who have:</a:t>
            </a:r>
          </a:p>
          <a:p>
            <a:pPr lvl="0"/>
            <a:r>
              <a:rPr/>
              <a:t>Biopsies showing cancer after chemo + radiation</a:t>
            </a:r>
          </a:p>
          <a:p>
            <a:pPr lvl="0"/>
            <a:r>
              <a:rPr/>
              <a:t>No signs of spread of disease on PET/CT scan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Squamous Cell Carcinoma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is also recommended for patients who:</a:t>
            </a:r>
          </a:p>
          <a:p>
            <a:pPr lvl="0"/>
            <a:r>
              <a:rPr/>
              <a:t>No signs of spread on disease on PET/CT scan</a:t>
            </a:r>
          </a:p>
          <a:p>
            <a:pPr lvl="0"/>
            <a:r>
              <a:rPr/>
              <a:t>Cancer in the lower part of the esophagus</a:t>
            </a:r>
          </a:p>
          <a:p>
            <a:pPr lvl="0"/>
            <a:r>
              <a:rPr/>
              <a:t>Healthy enough to undergo surgery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Surveillance if Surgery Not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Upper endoscopy (EGD) every 3-6 months</a:t>
                </a:r>
              </a:p>
              <a:p>
                <a:pPr lvl="0"/>
                <a:r>
                  <a:rPr/>
                  <a:t>PET every 6 months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Surgery if a recurrence in the esophagus is found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Protein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Men: Average 75 grams/day</a:t>
            </a:r>
          </a:p>
          <a:p>
            <a:pPr lvl="0"/>
            <a:r>
              <a:rPr/>
              <a:t>Women: Average 60 grams/day</a:t>
            </a:r>
          </a:p>
          <a:p>
            <a:pPr lvl="0" indent="0" marL="0">
              <a:buNone/>
            </a:pPr>
            <a:r>
              <a:rPr/>
              <a:t>Protein Shakes provide protein with minimal sugar</a:t>
            </a:r>
          </a:p>
        </p:txBody>
      </p:sp>
      <p:pic>
        <p:nvPicPr>
          <p:cNvPr descr="images/nutrition_protein_shakes90090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Feeding Tubes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nutrition_gtub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Feeding Gastrostomy</a:t>
            </a:r>
          </a:p>
          <a:p>
            <a:pPr lvl="0"/>
            <a:r>
              <a:rPr/>
              <a:t>Feeding with a syringe several times per day.</a:t>
            </a:r>
          </a:p>
          <a:p>
            <a:pPr lvl="0"/>
            <a:r>
              <a:rPr/>
              <a:t>Tube can be hidden underneath clothing</a:t>
            </a:r>
          </a:p>
          <a:p>
            <a:pPr lvl="0"/>
            <a:r>
              <a:rPr/>
              <a:t>Tube does not interfere with eating by mouth</a:t>
            </a:r>
          </a:p>
          <a:p>
            <a:pPr lvl="0"/>
            <a:r>
              <a:rPr/>
              <a:t>Removed easily in the office when no longer needed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PEG: Tube placed by endoscopy</a:t>
            </a:r>
          </a:p>
          <a:p>
            <a:pPr lvl="0" indent="0" marL="0">
              <a:buNone/>
            </a:pPr>
            <a:r>
              <a:rPr/>
              <a:t>Laparoscopic: Tube placed surgically by laparoscopy</a:t>
            </a:r>
          </a:p>
          <a:p>
            <a:pPr lvl="0" indent="0" marL="0">
              <a:buNone/>
            </a:pPr>
            <a:r>
              <a:rPr/>
              <a:t>Preferred method depends upon whether esophagectomy is planned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Outpatient Placement (go home the same day)</a:t>
            </a:r>
          </a:p>
          <a:p>
            <a:pPr lvl="0"/>
            <a:r>
              <a:rPr/>
              <a:t>Central venous port can be placed at the same time (if needed)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Practitioner (PCP)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to coordinate care between specialists.</a:t>
            </a:r>
          </a:p>
          <a:p>
            <a:pPr lvl="0" indent="0" marL="0">
              <a:buNone/>
            </a:pPr>
            <a:r>
              <a:rPr/>
              <a:t>We will update your PCP after each visit</a:t>
            </a:r>
          </a:p>
          <a:p>
            <a:pPr lvl="0" indent="0" marL="0">
              <a:buNone/>
            </a:pPr>
            <a:r>
              <a:rPr/>
              <a:t>PCP Referral Line (844) 235-6998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My Atrium Patient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Critical to good communication with your care team</a:t>
            </a:r>
          </a:p>
          <a:p>
            <a:pPr lvl="0"/>
            <a:r>
              <a:rPr/>
              <a:t>Available for desktop or laptop or phone</a:t>
            </a:r>
          </a:p>
          <a:p>
            <a:pPr lvl="0"/>
            <a:r>
              <a:rPr/>
              <a:t>Sign up at my.atriumhealth.org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Reduces risk of complications from treatment</a:t>
            </a:r>
          </a:p>
          <a:p>
            <a:pPr lvl="0"/>
            <a:r>
              <a:rPr/>
              <a:t>Goal is 30min/day of vigorous exercise 6 days/wk</a:t>
            </a:r>
          </a:p>
          <a:p>
            <a:pPr lvl="1"/>
            <a:r>
              <a:rPr/>
              <a:t>Working hard enough that you can’t converse</a:t>
            </a:r>
          </a:p>
          <a:p>
            <a:pPr lvl="1"/>
            <a:r>
              <a:rPr/>
              <a:t>Start slowly and build up</a:t>
            </a:r>
          </a:p>
          <a:p>
            <a:pPr lvl="1"/>
            <a:r>
              <a:rPr/>
              <a:t>Every day counts! (Aim for daily activity)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Smoking Cessation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Smoking makes cancer treatment more difficult</a:t>
            </a:r>
          </a:p>
          <a:p>
            <a:pPr lvl="1"/>
            <a:r>
              <a:rPr/>
              <a:t>Increases risk of complications after surgery</a:t>
            </a:r>
          </a:p>
          <a:p>
            <a:pPr lvl="0"/>
            <a:r>
              <a:rPr/>
              <a:t>Options for help with smoking cessation:</a:t>
            </a:r>
          </a:p>
          <a:p>
            <a:pPr lvl="1"/>
            <a:r>
              <a:rPr/>
              <a:t>NC Quit Line 1-800-QUIT-NOW (1-800-784-8669)</a:t>
            </a:r>
          </a:p>
          <a:p>
            <a:pPr lvl="1"/>
            <a:r>
              <a:rPr/>
              <a:t>American Lung Assn www.freedomfromsmoking.org</a:t>
            </a:r>
          </a:p>
          <a:p>
            <a:pPr lvl="1"/>
            <a:r>
              <a:rPr/>
              <a:t>Smoking Cessation Counseling (Metro Charlotte)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 of the Esophagus</dc:title>
  <dc:creator/>
  <cp:keywords/>
  <dcterms:created xsi:type="dcterms:W3CDTF">2026-02-22T01:11:22Z</dcterms:created>
  <dcterms:modified xsi:type="dcterms:W3CDTF">2026-02-22T01:11:22Z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